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80"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44" autoAdjust="0"/>
    <p:restoredTop sz="94660"/>
  </p:normalViewPr>
  <p:slideViewPr>
    <p:cSldViewPr snapToGrid="0">
      <p:cViewPr>
        <p:scale>
          <a:sx n="44" d="100"/>
          <a:sy n="44" d="100"/>
        </p:scale>
        <p:origin x="-804" y="10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1BB01D-74F4-4375-8D4C-CD98786D0505}" type="datetimeFigureOut">
              <a:rPr lang="en-US" smtClean="0"/>
              <a:t>1/27/2019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464422-1FC6-4C8E-83FF-1ED25499CAC8}" type="slidenum">
              <a:rPr lang="en-US" smtClean="0"/>
              <a:t>‹#›</a:t>
            </a:fld>
            <a:endParaRPr lang="en-US"/>
          </a:p>
        </p:txBody>
      </p:sp>
    </p:spTree>
    <p:extLst>
      <p:ext uri="{BB962C8B-B14F-4D97-AF65-F5344CB8AC3E}">
        <p14:creationId xmlns:p14="http://schemas.microsoft.com/office/powerpoint/2010/main" val="393166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Sandweiss</a:t>
            </a:r>
            <a:r>
              <a:rPr lang="en-US" dirty="0"/>
              <a:t> et  al. (2011) showed that military personnel injured during deployment were 2.5 times as likely to screen positive for PTSD if they had any psychiatric disorder prior to the injury; </a:t>
            </a:r>
          </a:p>
        </p:txBody>
      </p:sp>
      <p:sp>
        <p:nvSpPr>
          <p:cNvPr id="4" name="Slide Number Placeholder 3"/>
          <p:cNvSpPr>
            <a:spLocks noGrp="1"/>
          </p:cNvSpPr>
          <p:nvPr>
            <p:ph type="sldNum" sz="quarter" idx="5"/>
          </p:nvPr>
        </p:nvSpPr>
        <p:spPr/>
        <p:txBody>
          <a:bodyPr/>
          <a:lstStyle/>
          <a:p>
            <a:fld id="{82464422-1FC6-4C8E-83FF-1ED25499CAC8}" type="slidenum">
              <a:rPr lang="en-US" smtClean="0"/>
              <a:t>6</a:t>
            </a:fld>
            <a:endParaRPr lang="en-US"/>
          </a:p>
        </p:txBody>
      </p:sp>
    </p:spTree>
    <p:extLst>
      <p:ext uri="{BB962C8B-B14F-4D97-AF65-F5344CB8AC3E}">
        <p14:creationId xmlns:p14="http://schemas.microsoft.com/office/powerpoint/2010/main" val="33824416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people experience a series of stressors, simultaneously or one at a time over a period of days, weeks, months, or years, there is a “cumulative” impact (Grasso et al., 2013), similar to that of a boxer who is hit by a rapid sequence of blows and by many blows over the course of a long fight. </a:t>
            </a:r>
          </a:p>
          <a:p>
            <a:r>
              <a:rPr lang="en-US" dirty="0"/>
              <a:t>the ACEs study explored the relationship of the number of ACEs experienced to a wide variety of adverse outcomes in adulthood. The result was a “dose-response” relationship where every additional ACE reported increased the risk of serious physical and mental health problems in adulthood (including smoking, obesity, physical inactivity, depression, suicide attempts, alcoholism, drug abuse, sexual promiscuity, sexually transmitted disease)</a:t>
            </a:r>
          </a:p>
        </p:txBody>
      </p:sp>
      <p:sp>
        <p:nvSpPr>
          <p:cNvPr id="4" name="Slide Number Placeholder 3"/>
          <p:cNvSpPr>
            <a:spLocks noGrp="1"/>
          </p:cNvSpPr>
          <p:nvPr>
            <p:ph type="sldNum" sz="quarter" idx="5"/>
          </p:nvPr>
        </p:nvSpPr>
        <p:spPr/>
        <p:txBody>
          <a:bodyPr/>
          <a:lstStyle/>
          <a:p>
            <a:fld id="{82464422-1FC6-4C8E-83FF-1ED25499CAC8}" type="slidenum">
              <a:rPr lang="en-US" smtClean="0"/>
              <a:t>7</a:t>
            </a:fld>
            <a:endParaRPr lang="en-US"/>
          </a:p>
        </p:txBody>
      </p:sp>
    </p:spTree>
    <p:extLst>
      <p:ext uri="{BB962C8B-B14F-4D97-AF65-F5344CB8AC3E}">
        <p14:creationId xmlns:p14="http://schemas.microsoft.com/office/powerpoint/2010/main" val="42204723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strongest protective factor against developing PTSD is social support.  Provides emotional and instrumental (practical) support.</a:t>
            </a:r>
          </a:p>
        </p:txBody>
      </p:sp>
      <p:sp>
        <p:nvSpPr>
          <p:cNvPr id="4" name="Slide Number Placeholder 3"/>
          <p:cNvSpPr>
            <a:spLocks noGrp="1"/>
          </p:cNvSpPr>
          <p:nvPr>
            <p:ph type="sldNum" sz="quarter" idx="5"/>
          </p:nvPr>
        </p:nvSpPr>
        <p:spPr/>
        <p:txBody>
          <a:bodyPr/>
          <a:lstStyle/>
          <a:p>
            <a:fld id="{82464422-1FC6-4C8E-83FF-1ED25499CAC8}" type="slidenum">
              <a:rPr lang="en-US" smtClean="0"/>
              <a:t>8</a:t>
            </a:fld>
            <a:endParaRPr lang="en-US"/>
          </a:p>
        </p:txBody>
      </p:sp>
    </p:spTree>
    <p:extLst>
      <p:ext uri="{BB962C8B-B14F-4D97-AF65-F5344CB8AC3E}">
        <p14:creationId xmlns:p14="http://schemas.microsoft.com/office/powerpoint/2010/main" val="383912633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tx2">
                  <a:lumMod val="5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8A87A34-81AB-432B-8DAE-1953F412C126}" type="datetimeFigureOut">
              <a:rPr lang="en-US" dirty="0"/>
              <a:t>1/27/2019</a:t>
            </a:fld>
            <a:endParaRPr lang="en-US" dirty="0"/>
          </a:p>
        </p:txBody>
      </p:sp>
      <p:sp>
        <p:nvSpPr>
          <p:cNvPr id="5" name="Footer Placeholder 4"/>
          <p:cNvSpPr>
            <a:spLocks noGrp="1"/>
          </p:cNvSpPr>
          <p:nvPr>
            <p:ph type="ftr" sz="quarter" idx="11"/>
          </p:nvPr>
        </p:nvSpPr>
        <p:spPr>
          <a:xfrm>
            <a:off x="1876424" y="5410201"/>
            <a:ext cx="5124886" cy="365125"/>
          </a:xfrm>
        </p:spPr>
        <p:txBody>
          <a:bodyPr/>
          <a:lstStyle/>
          <a:p>
            <a:endParaRPr lang="en-US" dirty="0"/>
          </a:p>
        </p:txBody>
      </p:sp>
      <p:sp>
        <p:nvSpPr>
          <p:cNvPr id="6" name="Slide Number Placeholder 5"/>
          <p:cNvSpPr>
            <a:spLocks noGrp="1"/>
          </p:cNvSpPr>
          <p:nvPr>
            <p:ph type="sldNum" sz="quarter" idx="12"/>
          </p:nvPr>
        </p:nvSpPr>
        <p:spPr>
          <a:xfrm>
            <a:off x="9896911" y="5410199"/>
            <a:ext cx="771089" cy="365125"/>
          </a:xfrm>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1/27/2019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1/27/2019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1/27/2019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1/27/2019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1/27/2019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p:cNvGrpSpPr/>
          <p:nvPr/>
        </p:nvGrpSpPr>
        <p:grpSpPr>
          <a:xfrm>
            <a:off x="-14288" y="0"/>
            <a:ext cx="12053888" cy="6858001"/>
            <a:chOff x="-14288" y="0"/>
            <a:chExt cx="12053888" cy="6858001"/>
          </a:xfrm>
          <a:gradFill flip="none" rotWithShape="1">
            <a:gsLst>
              <a:gs pos="0">
                <a:schemeClr val="tx2"/>
              </a:gs>
              <a:gs pos="100000">
                <a:schemeClr val="tx2">
                  <a:lumMod val="50000"/>
                </a:schemeClr>
              </a:gs>
            </a:gsLst>
            <a:lin ang="5400000" scaled="0"/>
            <a:tileRect/>
          </a:gradFill>
        </p:grpSpPr>
        <p:grpSp>
          <p:nvGrpSpPr>
            <p:cNvPr id="9" name="Group 8"/>
            <p:cNvGrpSpPr/>
            <p:nvPr/>
          </p:nvGrpSpPr>
          <p:grpSpPr>
            <a:xfrm>
              <a:off x="-14288" y="0"/>
              <a:ext cx="1220788" cy="6858001"/>
              <a:chOff x="-14288" y="0"/>
              <a:chExt cx="1220788" cy="6858001"/>
            </a:xfrm>
            <a:grp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p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8A87A34-81AB-432B-8DAE-1953F412C126}" type="datetimeFigureOut">
              <a:rPr lang="en-US" dirty="0"/>
              <a:pPr/>
              <a:t>1/27/2019</a:t>
            </a:fld>
            <a:endParaRPr lang="en-US" dirty="0"/>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001D02-CA30-4BF5-88D5-57E3DC250153}"/>
              </a:ext>
            </a:extLst>
          </p:cNvPr>
          <p:cNvSpPr>
            <a:spLocks noGrp="1"/>
          </p:cNvSpPr>
          <p:nvPr>
            <p:ph type="ctrTitle"/>
          </p:nvPr>
        </p:nvSpPr>
        <p:spPr/>
        <p:txBody>
          <a:bodyPr/>
          <a:lstStyle/>
          <a:p>
            <a:r>
              <a:rPr lang="en-US" dirty="0"/>
              <a:t>Etiology of PTSD</a:t>
            </a:r>
          </a:p>
        </p:txBody>
      </p:sp>
      <p:sp>
        <p:nvSpPr>
          <p:cNvPr id="3" name="Subtitle 2">
            <a:extLst>
              <a:ext uri="{FF2B5EF4-FFF2-40B4-BE49-F238E27FC236}">
                <a16:creationId xmlns:a16="http://schemas.microsoft.com/office/drawing/2014/main" xmlns="" id="{0A2C1BDC-7FA0-48CF-9E0E-9719055A8321}"/>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13093495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A56B97C-9E4C-456B-BF82-74AC706778F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xmlns="" id="{87155676-A190-40FE-8E97-48231C20453F}"/>
              </a:ext>
            </a:extLst>
          </p:cNvPr>
          <p:cNvSpPr>
            <a:spLocks noGrp="1"/>
          </p:cNvSpPr>
          <p:nvPr>
            <p:ph idx="1"/>
          </p:nvPr>
        </p:nvSpPr>
        <p:spPr/>
        <p:txBody>
          <a:bodyPr/>
          <a:lstStyle/>
          <a:p>
            <a:r>
              <a:rPr lang="en-US" dirty="0"/>
              <a:t>PTSD is the one disorder where people think they know the cause – exposure to a traumatic event</a:t>
            </a:r>
          </a:p>
          <a:p>
            <a:pPr lvl="1"/>
            <a:r>
              <a:rPr lang="en-US" dirty="0"/>
              <a:t>Too simplistic</a:t>
            </a:r>
          </a:p>
          <a:p>
            <a:pPr lvl="1"/>
            <a:r>
              <a:rPr lang="en-US" dirty="0"/>
              <a:t>Not everyone who experiences a traumatic event develops PTSD</a:t>
            </a:r>
          </a:p>
          <a:p>
            <a:pPr lvl="1"/>
            <a:r>
              <a:rPr lang="en-US" dirty="0"/>
              <a:t>Necessary, but not sufficient</a:t>
            </a:r>
          </a:p>
        </p:txBody>
      </p:sp>
    </p:spTree>
    <p:extLst>
      <p:ext uri="{BB962C8B-B14F-4D97-AF65-F5344CB8AC3E}">
        <p14:creationId xmlns:p14="http://schemas.microsoft.com/office/powerpoint/2010/main" val="217447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5B26D3-263C-4A0A-B347-C0ECAF1AB526}"/>
              </a:ext>
            </a:extLst>
          </p:cNvPr>
          <p:cNvSpPr>
            <a:spLocks noGrp="1"/>
          </p:cNvSpPr>
          <p:nvPr>
            <p:ph type="title"/>
          </p:nvPr>
        </p:nvSpPr>
        <p:spPr/>
        <p:txBody>
          <a:bodyPr/>
          <a:lstStyle/>
          <a:p>
            <a:r>
              <a:rPr lang="en-US" dirty="0"/>
              <a:t>Protective and risk factors</a:t>
            </a:r>
          </a:p>
        </p:txBody>
      </p:sp>
      <p:sp>
        <p:nvSpPr>
          <p:cNvPr id="3" name="Content Placeholder 2">
            <a:extLst>
              <a:ext uri="{FF2B5EF4-FFF2-40B4-BE49-F238E27FC236}">
                <a16:creationId xmlns:a16="http://schemas.microsoft.com/office/drawing/2014/main" xmlns="" id="{8F740BA1-AD28-4052-8C5B-65D7884A7551}"/>
              </a:ext>
            </a:extLst>
          </p:cNvPr>
          <p:cNvSpPr>
            <a:spLocks noGrp="1"/>
          </p:cNvSpPr>
          <p:nvPr>
            <p:ph idx="1"/>
          </p:nvPr>
        </p:nvSpPr>
        <p:spPr/>
        <p:txBody>
          <a:bodyPr/>
          <a:lstStyle/>
          <a:p>
            <a:r>
              <a:rPr lang="en-US" dirty="0"/>
              <a:t>PTSD – result of vulnerability and protective factors </a:t>
            </a:r>
          </a:p>
          <a:p>
            <a:r>
              <a:rPr lang="en-US" dirty="0"/>
              <a:t>Vulnerability (Risk) Factors</a:t>
            </a:r>
          </a:p>
          <a:p>
            <a:pPr lvl="1"/>
            <a:r>
              <a:rPr lang="en-US" dirty="0"/>
              <a:t>Increase the likelihood of developing PTSD</a:t>
            </a:r>
          </a:p>
          <a:p>
            <a:r>
              <a:rPr lang="en-US" dirty="0"/>
              <a:t>Protective Factors</a:t>
            </a:r>
          </a:p>
          <a:p>
            <a:pPr lvl="1"/>
            <a:r>
              <a:rPr lang="en-US" dirty="0"/>
              <a:t>Protect the individual from the trauma and reduce the likelihood a person will develop PTSD, or reduce severity of symptoms</a:t>
            </a:r>
          </a:p>
        </p:txBody>
      </p:sp>
    </p:spTree>
    <p:extLst>
      <p:ext uri="{BB962C8B-B14F-4D97-AF65-F5344CB8AC3E}">
        <p14:creationId xmlns:p14="http://schemas.microsoft.com/office/powerpoint/2010/main" val="3630383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FEE37C-9F89-40F8-9301-479624B0E08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xmlns="" id="{D7331E0F-3A32-4D64-AB6A-C53A95CE7E5F}"/>
              </a:ext>
            </a:extLst>
          </p:cNvPr>
          <p:cNvSpPr>
            <a:spLocks noGrp="1"/>
          </p:cNvSpPr>
          <p:nvPr>
            <p:ph idx="1"/>
          </p:nvPr>
        </p:nvSpPr>
        <p:spPr/>
        <p:txBody>
          <a:bodyPr/>
          <a:lstStyle/>
          <a:p>
            <a:pPr algn="ctr"/>
            <a:r>
              <a:rPr lang="en-US" dirty="0"/>
              <a:t>Some of the Risk and Protective Factors develop before the person is exposed to a traumatic event.</a:t>
            </a:r>
          </a:p>
        </p:txBody>
      </p:sp>
    </p:spTree>
    <p:extLst>
      <p:ext uri="{BB962C8B-B14F-4D97-AF65-F5344CB8AC3E}">
        <p14:creationId xmlns:p14="http://schemas.microsoft.com/office/powerpoint/2010/main" val="1454508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CC74E94-C7F3-40B8-BA91-0A8120B7F97A}"/>
              </a:ext>
            </a:extLst>
          </p:cNvPr>
          <p:cNvSpPr>
            <a:spLocks noGrp="1"/>
          </p:cNvSpPr>
          <p:nvPr>
            <p:ph type="title"/>
          </p:nvPr>
        </p:nvSpPr>
        <p:spPr/>
        <p:txBody>
          <a:bodyPr/>
          <a:lstStyle/>
          <a:p>
            <a:r>
              <a:rPr lang="en-US" dirty="0"/>
              <a:t>Risk factors</a:t>
            </a:r>
          </a:p>
        </p:txBody>
      </p:sp>
      <p:sp>
        <p:nvSpPr>
          <p:cNvPr id="3" name="Content Placeholder 2">
            <a:extLst>
              <a:ext uri="{FF2B5EF4-FFF2-40B4-BE49-F238E27FC236}">
                <a16:creationId xmlns:a16="http://schemas.microsoft.com/office/drawing/2014/main" xmlns="" id="{3897DC3D-AF3D-4532-9CB1-50B009EC41B3}"/>
              </a:ext>
            </a:extLst>
          </p:cNvPr>
          <p:cNvSpPr>
            <a:spLocks noGrp="1"/>
          </p:cNvSpPr>
          <p:nvPr>
            <p:ph idx="1"/>
          </p:nvPr>
        </p:nvSpPr>
        <p:spPr/>
        <p:txBody>
          <a:bodyPr/>
          <a:lstStyle/>
          <a:p>
            <a:r>
              <a:rPr lang="en-US" dirty="0"/>
              <a:t>Female gender </a:t>
            </a:r>
          </a:p>
          <a:p>
            <a:r>
              <a:rPr lang="en-US" dirty="0"/>
              <a:t>Genetics </a:t>
            </a:r>
          </a:p>
          <a:p>
            <a:pPr lvl="1"/>
            <a:r>
              <a:rPr lang="en-US" dirty="0"/>
              <a:t>Those genes that are associated with memory, learning, motivation, emotional problems and behavioral </a:t>
            </a:r>
            <a:r>
              <a:rPr lang="en-US" dirty="0" err="1"/>
              <a:t>problesm</a:t>
            </a:r>
            <a:endParaRPr lang="en-US" dirty="0"/>
          </a:p>
          <a:p>
            <a:r>
              <a:rPr lang="en-US" dirty="0" smtClean="0"/>
              <a:t>Ethno-racial </a:t>
            </a:r>
            <a:r>
              <a:rPr lang="en-US" dirty="0"/>
              <a:t>background</a:t>
            </a:r>
          </a:p>
          <a:p>
            <a:pPr lvl="1"/>
            <a:r>
              <a:rPr lang="en-US" dirty="0"/>
              <a:t>This may be partially social and economic factors</a:t>
            </a:r>
          </a:p>
        </p:txBody>
      </p:sp>
    </p:spTree>
    <p:extLst>
      <p:ext uri="{BB962C8B-B14F-4D97-AF65-F5344CB8AC3E}">
        <p14:creationId xmlns:p14="http://schemas.microsoft.com/office/powerpoint/2010/main" val="5568561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14D161-3C83-4EDB-B9C6-65AAD4796078}"/>
              </a:ext>
            </a:extLst>
          </p:cNvPr>
          <p:cNvSpPr>
            <a:spLocks noGrp="1"/>
          </p:cNvSpPr>
          <p:nvPr>
            <p:ph type="title"/>
          </p:nvPr>
        </p:nvSpPr>
        <p:spPr/>
        <p:txBody>
          <a:bodyPr/>
          <a:lstStyle/>
          <a:p>
            <a:r>
              <a:rPr lang="en-US" dirty="0"/>
              <a:t>Risk factors (cont.)</a:t>
            </a:r>
          </a:p>
        </p:txBody>
      </p:sp>
      <p:sp>
        <p:nvSpPr>
          <p:cNvPr id="3" name="Content Placeholder 2">
            <a:extLst>
              <a:ext uri="{FF2B5EF4-FFF2-40B4-BE49-F238E27FC236}">
                <a16:creationId xmlns:a16="http://schemas.microsoft.com/office/drawing/2014/main" xmlns="" id="{F9D3C925-DCD3-4505-8B99-EFB8AC71154B}"/>
              </a:ext>
            </a:extLst>
          </p:cNvPr>
          <p:cNvSpPr>
            <a:spLocks noGrp="1"/>
          </p:cNvSpPr>
          <p:nvPr>
            <p:ph idx="1"/>
          </p:nvPr>
        </p:nvSpPr>
        <p:spPr/>
        <p:txBody>
          <a:bodyPr>
            <a:normAutofit lnSpcReduction="10000"/>
          </a:bodyPr>
          <a:lstStyle/>
          <a:p>
            <a:r>
              <a:rPr lang="en-US" dirty="0"/>
              <a:t>Previous exposure to traumatic event</a:t>
            </a:r>
          </a:p>
          <a:p>
            <a:pPr lvl="1"/>
            <a:r>
              <a:rPr lang="en-US" dirty="0"/>
              <a:t>This is especially true if the situation was never resolved in person’s mind</a:t>
            </a:r>
          </a:p>
          <a:p>
            <a:r>
              <a:rPr lang="en-US" dirty="0"/>
              <a:t>Psychological diagnoses prior to traumatic event</a:t>
            </a:r>
          </a:p>
          <a:p>
            <a:pPr lvl="1"/>
            <a:r>
              <a:rPr lang="en-US" dirty="0"/>
              <a:t>Depression</a:t>
            </a:r>
          </a:p>
          <a:p>
            <a:pPr lvl="1"/>
            <a:r>
              <a:rPr lang="en-US" dirty="0"/>
              <a:t>Anxiety</a:t>
            </a:r>
          </a:p>
          <a:p>
            <a:pPr lvl="1"/>
            <a:r>
              <a:rPr lang="en-US" dirty="0"/>
              <a:t>Intellectual disabilities</a:t>
            </a:r>
          </a:p>
          <a:p>
            <a:pPr lvl="1"/>
            <a:r>
              <a:rPr lang="en-US" dirty="0" err="1"/>
              <a:t>Neurocodevelopmental</a:t>
            </a:r>
            <a:r>
              <a:rPr lang="en-US" dirty="0"/>
              <a:t> disorders - ASD</a:t>
            </a:r>
          </a:p>
        </p:txBody>
      </p:sp>
    </p:spTree>
    <p:extLst>
      <p:ext uri="{BB962C8B-B14F-4D97-AF65-F5344CB8AC3E}">
        <p14:creationId xmlns:p14="http://schemas.microsoft.com/office/powerpoint/2010/main" val="19131405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173F671-B817-4EF7-A495-742FAA67542F}"/>
              </a:ext>
            </a:extLst>
          </p:cNvPr>
          <p:cNvSpPr>
            <a:spLocks noGrp="1"/>
          </p:cNvSpPr>
          <p:nvPr>
            <p:ph type="title"/>
          </p:nvPr>
        </p:nvSpPr>
        <p:spPr/>
        <p:txBody>
          <a:bodyPr/>
          <a:lstStyle/>
          <a:p>
            <a:r>
              <a:rPr lang="en-US" dirty="0"/>
              <a:t>Risk factors (cont.)</a:t>
            </a:r>
          </a:p>
        </p:txBody>
      </p:sp>
      <p:sp>
        <p:nvSpPr>
          <p:cNvPr id="3" name="Content Placeholder 2">
            <a:extLst>
              <a:ext uri="{FF2B5EF4-FFF2-40B4-BE49-F238E27FC236}">
                <a16:creationId xmlns:a16="http://schemas.microsoft.com/office/drawing/2014/main" xmlns="" id="{F08C35F8-5E02-404B-B039-C5DA7911A3A1}"/>
              </a:ext>
            </a:extLst>
          </p:cNvPr>
          <p:cNvSpPr>
            <a:spLocks noGrp="1"/>
          </p:cNvSpPr>
          <p:nvPr>
            <p:ph idx="1"/>
          </p:nvPr>
        </p:nvSpPr>
        <p:spPr/>
        <p:txBody>
          <a:bodyPr/>
          <a:lstStyle/>
          <a:p>
            <a:r>
              <a:rPr lang="en-US" dirty="0"/>
              <a:t>Age and developmental stage</a:t>
            </a:r>
          </a:p>
          <a:p>
            <a:r>
              <a:rPr lang="en-US" dirty="0"/>
              <a:t>Type of trauma </a:t>
            </a:r>
          </a:p>
          <a:p>
            <a:r>
              <a:rPr lang="en-US" dirty="0"/>
              <a:t>Length and duration</a:t>
            </a:r>
          </a:p>
          <a:p>
            <a:r>
              <a:rPr lang="en-US" dirty="0"/>
              <a:t>Proximity to the traumatic event</a:t>
            </a:r>
          </a:p>
          <a:p>
            <a:r>
              <a:rPr lang="en-US" dirty="0"/>
              <a:t>Peritraumatic reactions:  i.e. high levels of stress, disorientation</a:t>
            </a:r>
          </a:p>
          <a:p>
            <a:endParaRPr lang="en-US" dirty="0"/>
          </a:p>
        </p:txBody>
      </p:sp>
    </p:spTree>
    <p:extLst>
      <p:ext uri="{BB962C8B-B14F-4D97-AF65-F5344CB8AC3E}">
        <p14:creationId xmlns:p14="http://schemas.microsoft.com/office/powerpoint/2010/main" val="167052547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2A060B-AEC6-4214-A264-B69A8EDA55DC}"/>
              </a:ext>
            </a:extLst>
          </p:cNvPr>
          <p:cNvSpPr>
            <a:spLocks noGrp="1"/>
          </p:cNvSpPr>
          <p:nvPr>
            <p:ph type="title"/>
          </p:nvPr>
        </p:nvSpPr>
        <p:spPr/>
        <p:txBody>
          <a:bodyPr/>
          <a:lstStyle/>
          <a:p>
            <a:r>
              <a:rPr lang="en-US" dirty="0"/>
              <a:t>Protective factors</a:t>
            </a:r>
          </a:p>
        </p:txBody>
      </p:sp>
      <p:sp>
        <p:nvSpPr>
          <p:cNvPr id="3" name="Content Placeholder 2">
            <a:extLst>
              <a:ext uri="{FF2B5EF4-FFF2-40B4-BE49-F238E27FC236}">
                <a16:creationId xmlns:a16="http://schemas.microsoft.com/office/drawing/2014/main" xmlns="" id="{2E2638A2-2452-4167-9702-9975A3062EDE}"/>
              </a:ext>
            </a:extLst>
          </p:cNvPr>
          <p:cNvSpPr>
            <a:spLocks noGrp="1"/>
          </p:cNvSpPr>
          <p:nvPr>
            <p:ph idx="1"/>
          </p:nvPr>
        </p:nvSpPr>
        <p:spPr/>
        <p:txBody>
          <a:bodyPr/>
          <a:lstStyle/>
          <a:p>
            <a:r>
              <a:rPr lang="en-US" dirty="0"/>
              <a:t>Gender</a:t>
            </a:r>
          </a:p>
          <a:p>
            <a:r>
              <a:rPr lang="en-US" dirty="0"/>
              <a:t>Age and developmental stage</a:t>
            </a:r>
          </a:p>
          <a:p>
            <a:r>
              <a:rPr lang="en-US" dirty="0"/>
              <a:t>Social support</a:t>
            </a:r>
          </a:p>
          <a:p>
            <a:r>
              <a:rPr lang="en-US" dirty="0"/>
              <a:t>Coping skills</a:t>
            </a:r>
          </a:p>
          <a:p>
            <a:r>
              <a:rPr lang="en-US" dirty="0"/>
              <a:t>Self-efficacy (the belief one can cope with and overcome adversity)</a:t>
            </a:r>
          </a:p>
        </p:txBody>
      </p:sp>
    </p:spTree>
    <p:extLst>
      <p:ext uri="{BB962C8B-B14F-4D97-AF65-F5344CB8AC3E}">
        <p14:creationId xmlns:p14="http://schemas.microsoft.com/office/powerpoint/2010/main" val="28335219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FC3426-18F0-4E06-85D6-110AA4C3F5D8}"/>
              </a:ext>
            </a:extLst>
          </p:cNvPr>
          <p:cNvSpPr>
            <a:spLocks noGrp="1"/>
          </p:cNvSpPr>
          <p:nvPr>
            <p:ph type="title"/>
          </p:nvPr>
        </p:nvSpPr>
        <p:spPr/>
        <p:txBody>
          <a:bodyPr/>
          <a:lstStyle/>
          <a:p>
            <a:r>
              <a:rPr lang="en-US" dirty="0"/>
              <a:t>Protective factors</a:t>
            </a:r>
          </a:p>
        </p:txBody>
      </p:sp>
      <p:sp>
        <p:nvSpPr>
          <p:cNvPr id="3" name="Content Placeholder 2">
            <a:extLst>
              <a:ext uri="{FF2B5EF4-FFF2-40B4-BE49-F238E27FC236}">
                <a16:creationId xmlns:a16="http://schemas.microsoft.com/office/drawing/2014/main" xmlns="" id="{2EA6D6B1-0E48-4D17-B056-C84A2E577093}"/>
              </a:ext>
            </a:extLst>
          </p:cNvPr>
          <p:cNvSpPr>
            <a:spLocks noGrp="1"/>
          </p:cNvSpPr>
          <p:nvPr>
            <p:ph idx="1"/>
          </p:nvPr>
        </p:nvSpPr>
        <p:spPr/>
        <p:txBody>
          <a:bodyPr/>
          <a:lstStyle/>
          <a:p>
            <a:r>
              <a:rPr lang="en-US" dirty="0"/>
              <a:t>Faith</a:t>
            </a:r>
          </a:p>
          <a:p>
            <a:r>
              <a:rPr lang="en-US" dirty="0"/>
              <a:t>Intellectual factors</a:t>
            </a:r>
          </a:p>
        </p:txBody>
      </p:sp>
    </p:spTree>
    <p:extLst>
      <p:ext uri="{BB962C8B-B14F-4D97-AF65-F5344CB8AC3E}">
        <p14:creationId xmlns:p14="http://schemas.microsoft.com/office/powerpoint/2010/main" val="19825774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05A4235-ED0F-4938-9BAD-78EDE31AA865}"/>
              </a:ext>
            </a:extLst>
          </p:cNvPr>
          <p:cNvSpPr>
            <a:spLocks noGrp="1"/>
          </p:cNvSpPr>
          <p:nvPr>
            <p:ph type="title"/>
          </p:nvPr>
        </p:nvSpPr>
        <p:spPr/>
        <p:txBody>
          <a:bodyPr/>
          <a:lstStyle/>
          <a:p>
            <a:r>
              <a:rPr lang="en-US"/>
              <a:t>Symptoms (DSM-5)</a:t>
            </a:r>
          </a:p>
        </p:txBody>
      </p:sp>
      <p:sp>
        <p:nvSpPr>
          <p:cNvPr id="3" name="Content Placeholder 2">
            <a:extLst>
              <a:ext uri="{FF2B5EF4-FFF2-40B4-BE49-F238E27FC236}">
                <a16:creationId xmlns:a16="http://schemas.microsoft.com/office/drawing/2014/main" xmlns="" id="{D7F83DCE-A5AA-49D1-81BE-D5D908FAA8D8}"/>
              </a:ext>
            </a:extLst>
          </p:cNvPr>
          <p:cNvSpPr>
            <a:spLocks noGrp="1"/>
          </p:cNvSpPr>
          <p:nvPr>
            <p:ph idx="1"/>
          </p:nvPr>
        </p:nvSpPr>
        <p:spPr/>
        <p:txBody>
          <a:bodyPr/>
          <a:lstStyle/>
          <a:p>
            <a:r>
              <a:rPr lang="en-US" dirty="0" smtClean="0"/>
              <a:t>Criterion A:</a:t>
            </a:r>
          </a:p>
          <a:p>
            <a:r>
              <a:rPr lang="en-US" dirty="0" smtClean="0"/>
              <a:t>Exposure to actual or threatened death, serious injury, or sexual violence in one (or more) of the following ways:</a:t>
            </a:r>
          </a:p>
          <a:p>
            <a:pPr lvl="1"/>
            <a:r>
              <a:rPr lang="en-US" dirty="0" smtClean="0"/>
              <a:t>Directly experiencing the traumatic event(s).</a:t>
            </a:r>
          </a:p>
          <a:p>
            <a:pPr lvl="1"/>
            <a:r>
              <a:rPr lang="en-US" dirty="0" smtClean="0"/>
              <a:t>Witnessing, in person, the event(s) as it occurred to others.</a:t>
            </a:r>
          </a:p>
          <a:p>
            <a:pPr lvl="1"/>
            <a:r>
              <a:rPr lang="en-US" dirty="0" smtClean="0"/>
              <a:t>Learning that the traumatic event(s) occurred to a close family member or close friend.  In the cases of actual or threatened death of a family member or friend the event(s) must have been violent or accidental.</a:t>
            </a:r>
            <a:endParaRPr lang="en-US" dirty="0"/>
          </a:p>
        </p:txBody>
      </p:sp>
    </p:spTree>
    <p:extLst>
      <p:ext uri="{BB962C8B-B14F-4D97-AF65-F5344CB8AC3E}">
        <p14:creationId xmlns:p14="http://schemas.microsoft.com/office/powerpoint/2010/main" val="2688061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Criterion A (Cont.)</a:t>
            </a:r>
            <a:endParaRPr lang="en-US" dirty="0"/>
          </a:p>
        </p:txBody>
      </p:sp>
      <p:sp>
        <p:nvSpPr>
          <p:cNvPr id="3" name="Content Placeholder 2"/>
          <p:cNvSpPr>
            <a:spLocks noGrp="1"/>
          </p:cNvSpPr>
          <p:nvPr>
            <p:ph idx="1"/>
          </p:nvPr>
        </p:nvSpPr>
        <p:spPr/>
        <p:txBody>
          <a:bodyPr/>
          <a:lstStyle/>
          <a:p>
            <a:pPr lvl="1"/>
            <a:r>
              <a:rPr lang="en-US" dirty="0" smtClean="0"/>
              <a:t>Experiencing repeated or extreme exposure to aversive details of the traumatic event(s).  (e.g. first responders collecting human remains; police officers repeatedly exposed to details of child abuse).</a:t>
            </a:r>
          </a:p>
          <a:p>
            <a:pPr lvl="1"/>
            <a:endParaRPr lang="en-US" dirty="0"/>
          </a:p>
          <a:p>
            <a:pPr lvl="1"/>
            <a:r>
              <a:rPr lang="en-US" dirty="0" smtClean="0"/>
              <a:t>NOTE:  Criterion A4 does not apply to exposure through electronic media, television, movies or pictures, unless this exposure is work related.</a:t>
            </a:r>
            <a:endParaRPr lang="en-US" dirty="0"/>
          </a:p>
        </p:txBody>
      </p:sp>
    </p:spTree>
    <p:extLst>
      <p:ext uri="{BB962C8B-B14F-4D97-AF65-F5344CB8AC3E}">
        <p14:creationId xmlns:p14="http://schemas.microsoft.com/office/powerpoint/2010/main" val="386962220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By definition, this excludes stressful events that don’t involve a threat to live or physical injury, such as a job loss or divorce.</a:t>
            </a:r>
          </a:p>
          <a:p>
            <a:r>
              <a:rPr lang="en-US" dirty="0" smtClean="0"/>
              <a:t>Threat to physical integrity was removed in DSM-5.</a:t>
            </a:r>
          </a:p>
          <a:p>
            <a:r>
              <a:rPr lang="en-US" dirty="0" smtClean="0"/>
              <a:t>Medically based trauma is now limited to sudden catastrophe such as waking during surgery or anaphylactic shock.</a:t>
            </a:r>
          </a:p>
          <a:p>
            <a:r>
              <a:rPr lang="en-US" dirty="0" smtClean="0"/>
              <a:t>Also removed was the response of “intense fear, horror or helplessness”.</a:t>
            </a:r>
            <a:endParaRPr lang="en-US" dirty="0"/>
          </a:p>
        </p:txBody>
      </p:sp>
    </p:spTree>
    <p:extLst>
      <p:ext uri="{BB962C8B-B14F-4D97-AF65-F5344CB8AC3E}">
        <p14:creationId xmlns:p14="http://schemas.microsoft.com/office/powerpoint/2010/main" val="23204769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lnSpcReduction="10000"/>
          </a:bodyPr>
          <a:lstStyle/>
          <a:p>
            <a:r>
              <a:rPr lang="en-US" dirty="0" smtClean="0"/>
              <a:t>Criterion B:</a:t>
            </a:r>
          </a:p>
          <a:p>
            <a:r>
              <a:rPr lang="en-US" dirty="0" smtClean="0"/>
              <a:t>Presence of one (or more) of the following intrusion symptoms associated with the traumatic event(s), beginning after the traumatic event(s) occurred.</a:t>
            </a:r>
          </a:p>
          <a:p>
            <a:pPr lvl="1"/>
            <a:r>
              <a:rPr lang="en-US" dirty="0" smtClean="0"/>
              <a:t>Frequent, involuntary, and intrusive distressing memories of the traumatic event(s).  </a:t>
            </a:r>
          </a:p>
          <a:p>
            <a:pPr lvl="1"/>
            <a:r>
              <a:rPr lang="en-US" dirty="0" smtClean="0"/>
              <a:t>Note:  In children older than 6 years, repetitive play may occur in which themes or aspects of the traumatic event(s) are expressed.</a:t>
            </a:r>
          </a:p>
        </p:txBody>
      </p:sp>
    </p:spTree>
    <p:extLst>
      <p:ext uri="{BB962C8B-B14F-4D97-AF65-F5344CB8AC3E}">
        <p14:creationId xmlns:p14="http://schemas.microsoft.com/office/powerpoint/2010/main" val="311724473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a:t>
            </a:r>
            <a:endParaRPr lang="en-US" dirty="0"/>
          </a:p>
        </p:txBody>
      </p:sp>
      <p:sp>
        <p:nvSpPr>
          <p:cNvPr id="3" name="Content Placeholder 2"/>
          <p:cNvSpPr>
            <a:spLocks noGrp="1"/>
          </p:cNvSpPr>
          <p:nvPr>
            <p:ph idx="1"/>
          </p:nvPr>
        </p:nvSpPr>
        <p:spPr/>
        <p:txBody>
          <a:bodyPr>
            <a:normAutofit/>
          </a:bodyPr>
          <a:lstStyle/>
          <a:p>
            <a:pPr lvl="1"/>
            <a:r>
              <a:rPr lang="en-US" dirty="0" smtClean="0"/>
              <a:t>Recurrent distressing dreams in which the content and/or affect of the dream are related to the traumatic event(s).</a:t>
            </a:r>
          </a:p>
          <a:p>
            <a:pPr lvl="1"/>
            <a:endParaRPr lang="en-US" dirty="0" smtClean="0"/>
          </a:p>
          <a:p>
            <a:pPr lvl="1"/>
            <a:r>
              <a:rPr lang="en-US" dirty="0" smtClean="0"/>
              <a:t>Note:  In children, there may be frightening dreams without recognizable content.</a:t>
            </a:r>
          </a:p>
          <a:p>
            <a:pPr lvl="1"/>
            <a:endParaRPr lang="en-US" dirty="0"/>
          </a:p>
        </p:txBody>
      </p:sp>
    </p:spTree>
    <p:extLst>
      <p:ext uri="{BB962C8B-B14F-4D97-AF65-F5344CB8AC3E}">
        <p14:creationId xmlns:p14="http://schemas.microsoft.com/office/powerpoint/2010/main" val="30802953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228600" lvl="1">
              <a:spcBef>
                <a:spcPts val="1000"/>
              </a:spcBef>
            </a:pPr>
            <a:r>
              <a:rPr lang="en-US" dirty="0"/>
              <a:t>Dissociative reactions (e.g. flashbacks) in which the individual feels or acts as if the traumatic event(s) were recurring.  (Such reactions may occur on a continuum with the most extreme expression being a complete loss of awareness of present surroundings</a:t>
            </a:r>
            <a:r>
              <a:rPr lang="en-US" dirty="0" smtClean="0"/>
              <a:t>.)</a:t>
            </a:r>
          </a:p>
          <a:p>
            <a:pPr marL="228600" lvl="1">
              <a:spcBef>
                <a:spcPts val="1000"/>
              </a:spcBef>
            </a:pPr>
            <a:endParaRPr lang="en-US" dirty="0"/>
          </a:p>
          <a:p>
            <a:pPr marL="228600" lvl="1">
              <a:spcBef>
                <a:spcPts val="1000"/>
              </a:spcBef>
            </a:pPr>
            <a:r>
              <a:rPr lang="en-US" dirty="0" smtClean="0"/>
              <a:t>Note:  In children, trauma specific reenactment may occur in play.</a:t>
            </a:r>
            <a:endParaRPr lang="en-US" dirty="0"/>
          </a:p>
          <a:p>
            <a:endParaRPr lang="en-US" dirty="0"/>
          </a:p>
        </p:txBody>
      </p:sp>
    </p:spTree>
    <p:extLst>
      <p:ext uri="{BB962C8B-B14F-4D97-AF65-F5344CB8AC3E}">
        <p14:creationId xmlns:p14="http://schemas.microsoft.com/office/powerpoint/2010/main" val="417850411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Intense or prolonged psychological distress at exposure to internal or external cues that symbolize or resemble an aspect of the traumatic event.</a:t>
            </a:r>
          </a:p>
          <a:p>
            <a:endParaRPr lang="en-US" dirty="0"/>
          </a:p>
          <a:p>
            <a:r>
              <a:rPr lang="en-US" dirty="0" smtClean="0"/>
              <a:t>Marked physiological reactions to internal or external cues that symbolize or resemble an aspect of the traumatic event(s).</a:t>
            </a:r>
            <a:endParaRPr lang="en-US" dirty="0"/>
          </a:p>
        </p:txBody>
      </p:sp>
    </p:spTree>
    <p:extLst>
      <p:ext uri="{BB962C8B-B14F-4D97-AF65-F5344CB8AC3E}">
        <p14:creationId xmlns:p14="http://schemas.microsoft.com/office/powerpoint/2010/main" val="24177880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Criterion C</a:t>
            </a:r>
          </a:p>
          <a:p>
            <a:pPr lvl="1"/>
            <a:r>
              <a:rPr lang="en-US" dirty="0" smtClean="0"/>
              <a:t>Persistent avoidance of stimuli associated with the traumatic event(s), beginning after the traumatic event(s) occurred, as evidenced by one or both of the following:</a:t>
            </a:r>
          </a:p>
          <a:p>
            <a:pPr lvl="1"/>
            <a:endParaRPr lang="en-US" dirty="0"/>
          </a:p>
          <a:p>
            <a:pPr lvl="2"/>
            <a:r>
              <a:rPr lang="en-US" dirty="0" smtClean="0"/>
              <a:t>Avoidance or efforts to avoid distressing memories, thoughts or feelings about or closely associated with the traumatic event(s)</a:t>
            </a:r>
          </a:p>
          <a:p>
            <a:endParaRPr lang="en-US" dirty="0"/>
          </a:p>
          <a:p>
            <a:endParaRPr lang="en-US" dirty="0"/>
          </a:p>
        </p:txBody>
      </p:sp>
    </p:spTree>
    <p:extLst>
      <p:ext uri="{BB962C8B-B14F-4D97-AF65-F5344CB8AC3E}">
        <p14:creationId xmlns:p14="http://schemas.microsoft.com/office/powerpoint/2010/main" val="26766077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dirty="0" smtClean="0"/>
              <a:t>Avoidance of or efforts to avoid external reminders (people, places, conversations, activities, objects, situations) that arouse distressing memories, thoughts, or feelings about or closely associated with the traumatic event(s)</a:t>
            </a:r>
            <a:endParaRPr lang="en-US" dirty="0"/>
          </a:p>
        </p:txBody>
      </p:sp>
    </p:spTree>
    <p:extLst>
      <p:ext uri="{BB962C8B-B14F-4D97-AF65-F5344CB8AC3E}">
        <p14:creationId xmlns:p14="http://schemas.microsoft.com/office/powerpoint/2010/main" val="298182192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Criterion D</a:t>
            </a:r>
          </a:p>
          <a:p>
            <a:pPr lvl="1"/>
            <a:r>
              <a:rPr lang="en-US" dirty="0" smtClean="0"/>
              <a:t>Negative alterations in cognitions and mood associated with the traumatic event(s) beginning or worsening after the traumatic event(s) occurred, as evidenced by two or more of the following:</a:t>
            </a:r>
          </a:p>
          <a:p>
            <a:pPr lvl="1"/>
            <a:endParaRPr lang="en-US" dirty="0"/>
          </a:p>
          <a:p>
            <a:pPr lvl="2"/>
            <a:r>
              <a:rPr lang="en-US" dirty="0" smtClean="0"/>
              <a:t>Inability to recall key features of  the traumatic event</a:t>
            </a:r>
            <a:endParaRPr lang="en-US" dirty="0"/>
          </a:p>
        </p:txBody>
      </p:sp>
    </p:spTree>
    <p:extLst>
      <p:ext uri="{BB962C8B-B14F-4D97-AF65-F5344CB8AC3E}">
        <p14:creationId xmlns:p14="http://schemas.microsoft.com/office/powerpoint/2010/main" val="31331735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dirty="0" smtClean="0"/>
              <a:t>Overly negative thoughts and/or assumptions about oneself and the world.</a:t>
            </a:r>
          </a:p>
          <a:p>
            <a:pPr lvl="1"/>
            <a:r>
              <a:rPr lang="en-US" dirty="0" smtClean="0"/>
              <a:t>Negative affect</a:t>
            </a:r>
          </a:p>
          <a:p>
            <a:pPr lvl="1"/>
            <a:r>
              <a:rPr lang="en-US" dirty="0" smtClean="0"/>
              <a:t>Decreased interest in activities (anhedonia)</a:t>
            </a:r>
          </a:p>
          <a:p>
            <a:pPr lvl="1"/>
            <a:r>
              <a:rPr lang="en-US" dirty="0" smtClean="0"/>
              <a:t>Feeling isolated</a:t>
            </a:r>
          </a:p>
          <a:p>
            <a:pPr lvl="1"/>
            <a:r>
              <a:rPr lang="en-US" dirty="0" smtClean="0"/>
              <a:t>Difficulty experiencing positive affect</a:t>
            </a:r>
            <a:endParaRPr lang="en-US" dirty="0"/>
          </a:p>
        </p:txBody>
      </p:sp>
    </p:spTree>
    <p:extLst>
      <p:ext uri="{BB962C8B-B14F-4D97-AF65-F5344CB8AC3E}">
        <p14:creationId xmlns:p14="http://schemas.microsoft.com/office/powerpoint/2010/main" val="96473033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Criterion E:  Trauma related arousal and reactivity that began or worsened after the traumatic event(s), in the following way(s).</a:t>
            </a:r>
          </a:p>
          <a:p>
            <a:pPr lvl="1"/>
            <a:r>
              <a:rPr lang="en-US" dirty="0" smtClean="0"/>
              <a:t>Irritability or aggression</a:t>
            </a:r>
          </a:p>
          <a:p>
            <a:pPr lvl="1"/>
            <a:r>
              <a:rPr lang="en-US" dirty="0" smtClean="0"/>
              <a:t>Risky or destructive behavior</a:t>
            </a:r>
          </a:p>
          <a:p>
            <a:pPr lvl="1"/>
            <a:r>
              <a:rPr lang="en-US" dirty="0" smtClean="0"/>
              <a:t>Hypervigilance</a:t>
            </a:r>
          </a:p>
          <a:p>
            <a:pPr lvl="1"/>
            <a:r>
              <a:rPr lang="en-US" dirty="0" smtClean="0"/>
              <a:t>Heightened startle reaction</a:t>
            </a:r>
          </a:p>
          <a:p>
            <a:pPr lvl="1"/>
            <a:r>
              <a:rPr lang="en-US" dirty="0" smtClean="0"/>
              <a:t>Difficulty concentrating</a:t>
            </a:r>
          </a:p>
          <a:p>
            <a:pPr lvl="1"/>
            <a:r>
              <a:rPr lang="en-US" dirty="0" smtClean="0"/>
              <a:t>Difficulty sleeping</a:t>
            </a:r>
            <a:endParaRPr lang="en-US" dirty="0"/>
          </a:p>
        </p:txBody>
      </p:sp>
    </p:spTree>
    <p:extLst>
      <p:ext uri="{BB962C8B-B14F-4D97-AF65-F5344CB8AC3E}">
        <p14:creationId xmlns:p14="http://schemas.microsoft.com/office/powerpoint/2010/main" val="134007114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Criterion F:  Symptoms must last for more than 1 month.</a:t>
            </a:r>
          </a:p>
          <a:p>
            <a:endParaRPr lang="en-US" dirty="0"/>
          </a:p>
          <a:p>
            <a:r>
              <a:rPr lang="en-US" dirty="0" smtClean="0"/>
              <a:t>Criterion G:  Symptoms create distress or functional impairment (e.g. social, occupational).</a:t>
            </a:r>
          </a:p>
          <a:p>
            <a:endParaRPr lang="en-US" dirty="0"/>
          </a:p>
          <a:p>
            <a:r>
              <a:rPr lang="en-US" dirty="0" smtClean="0"/>
              <a:t>Criterion H:  Symptoms are not due to medication, substance use, or other illness.</a:t>
            </a:r>
            <a:endParaRPr lang="en-US" dirty="0"/>
          </a:p>
        </p:txBody>
      </p:sp>
    </p:spTree>
    <p:extLst>
      <p:ext uri="{BB962C8B-B14F-4D97-AF65-F5344CB8AC3E}">
        <p14:creationId xmlns:p14="http://schemas.microsoft.com/office/powerpoint/2010/main" val="268966546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Two specifications:</a:t>
            </a:r>
            <a:endParaRPr lang="en-US" dirty="0"/>
          </a:p>
        </p:txBody>
      </p:sp>
      <p:sp>
        <p:nvSpPr>
          <p:cNvPr id="3" name="Content Placeholder 2"/>
          <p:cNvSpPr>
            <a:spLocks noGrp="1"/>
          </p:cNvSpPr>
          <p:nvPr>
            <p:ph idx="1"/>
          </p:nvPr>
        </p:nvSpPr>
        <p:spPr/>
        <p:txBody>
          <a:bodyPr/>
          <a:lstStyle/>
          <a:p>
            <a:r>
              <a:rPr lang="en-US" dirty="0" smtClean="0"/>
              <a:t>Dissociative specification:  In addition to meeting the criteria for diagnosis, an individual experiences high levels of either of the following in reaction to trauma-related stimuli:</a:t>
            </a:r>
          </a:p>
          <a:p>
            <a:endParaRPr lang="en-US" dirty="0" smtClean="0"/>
          </a:p>
          <a:p>
            <a:pPr lvl="1"/>
            <a:r>
              <a:rPr lang="en-US" dirty="0" smtClean="0"/>
              <a:t>Depersonalization:  Experience of being outside observer of or detached from oneself (e.g., feeling as if “this is not happening to me” or as if one were in a dream).</a:t>
            </a:r>
            <a:endParaRPr lang="en-US" dirty="0"/>
          </a:p>
        </p:txBody>
      </p:sp>
    </p:spTree>
    <p:extLst>
      <p:ext uri="{BB962C8B-B14F-4D97-AF65-F5344CB8AC3E}">
        <p14:creationId xmlns:p14="http://schemas.microsoft.com/office/powerpoint/2010/main" val="393326469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r>
              <a:rPr lang="en-US" dirty="0" err="1" smtClean="0"/>
              <a:t>Derealization</a:t>
            </a:r>
            <a:r>
              <a:rPr lang="en-US" dirty="0" smtClean="0"/>
              <a:t>:  Experience of unreality, distance, or distortion (e.g., “things are not real”).</a:t>
            </a:r>
            <a:endParaRPr lang="en-US" dirty="0"/>
          </a:p>
        </p:txBody>
      </p:sp>
    </p:spTree>
    <p:extLst>
      <p:ext uri="{BB962C8B-B14F-4D97-AF65-F5344CB8AC3E}">
        <p14:creationId xmlns:p14="http://schemas.microsoft.com/office/powerpoint/2010/main" val="291802026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Delayed specification:  Full diagnostic criteria are not met until at least 6 months after the traumatic event(s), although onset of symptoms may occur immediately.</a:t>
            </a:r>
            <a:endParaRPr lang="en-US" dirty="0"/>
          </a:p>
        </p:txBody>
      </p:sp>
    </p:spTree>
    <p:extLst>
      <p:ext uri="{BB962C8B-B14F-4D97-AF65-F5344CB8AC3E}">
        <p14:creationId xmlns:p14="http://schemas.microsoft.com/office/powerpoint/2010/main" val="379266122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252C36"/>
      </a:dk2>
      <a:lt2>
        <a:srgbClr val="7C96A3"/>
      </a:lt2>
      <a:accent1>
        <a:srgbClr val="4FD093"/>
      </a:accent1>
      <a:accent2>
        <a:srgbClr val="54BCDF"/>
      </a:accent2>
      <a:accent3>
        <a:srgbClr val="A262D0"/>
      </a:accent3>
      <a:accent4>
        <a:srgbClr val="D7537B"/>
      </a:accent4>
      <a:accent5>
        <a:srgbClr val="E78045"/>
      </a:accent5>
      <a:accent6>
        <a:srgbClr val="84C350"/>
      </a:accent6>
      <a:hlink>
        <a:srgbClr val="22FFFF"/>
      </a:hlink>
      <a:folHlink>
        <a:srgbClr val="9BF3FD"/>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40000"/>
              </a:schemeClr>
            </a:gs>
            <a:gs pos="100000">
              <a:schemeClr val="phClr">
                <a:shade val="92000"/>
                <a:hueMod val="104000"/>
                <a:satMod val="140000"/>
                <a:lumMod val="48000"/>
              </a:schemeClr>
            </a:gs>
          </a:gsLst>
          <a:lin ang="5040000" scaled="0"/>
        </a:gradFill>
        <a:blipFill>
          <a:blip xmlns:r="http://schemas.openxmlformats.org/officeDocument/2006/relationships" r:embed="rId1">
            <a:duotone>
              <a:schemeClr val="phClr">
                <a:shade val="48000"/>
                <a:hueMod val="106000"/>
                <a:satMod val="140000"/>
                <a:lumMod val="42000"/>
              </a:schemeClr>
              <a:schemeClr val="phClr">
                <a:tint val="98000"/>
                <a:hueMod val="92000"/>
                <a:satMod val="220000"/>
                <a:lumMod val="90000"/>
              </a:schemeClr>
            </a:duotone>
          </a:blip>
          <a:stretch/>
        </a:blipFill>
      </a:bgFillStyleLst>
    </a:fmtScheme>
  </a:themeElements>
  <a:objectDefaults/>
  <a:extraClrSchemeLst/>
  <a:extLst>
    <a:ext uri="{05A4C25C-085E-4340-85A3-A5531E510DB2}">
      <thm15:themeFamily xmlns:thm15="http://schemas.microsoft.com/office/thememl/2012/main" xmlns="" name="Circuit" id="{0AC2F7E7-15F5-431C-B2A2-456FE929F56C}" vid="{142578CA-DEC9-49C3-80AF-C113973CC9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TM04033919[[fn=Circuit]]</Template>
  <TotalTime>130</TotalTime>
  <Words>1066</Words>
  <Application>Microsoft Office PowerPoint</Application>
  <PresentationFormat>Custom</PresentationFormat>
  <Paragraphs>108</Paragraphs>
  <Slides>25</Slides>
  <Notes>3</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Circuit</vt:lpstr>
      <vt:lpstr>Etiology of PTSD</vt:lpstr>
      <vt:lpstr>PowerPoint Presentation</vt:lpstr>
      <vt:lpstr>Protective and risk factors</vt:lpstr>
      <vt:lpstr>PowerPoint Presentation</vt:lpstr>
      <vt:lpstr>Risk factors</vt:lpstr>
      <vt:lpstr>Risk factors (cont.)</vt:lpstr>
      <vt:lpstr>Risk factors (cont.)</vt:lpstr>
      <vt:lpstr>Protective factors</vt:lpstr>
      <vt:lpstr>Protective factors</vt:lpstr>
      <vt:lpstr>Symptoms (DSM-5)</vt:lpstr>
      <vt:lpstr>Criterion A (Cont.)</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Two specifications:</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Etiology of PTSD</dc:title>
  <dc:creator>Janice</dc:creator>
  <cp:lastModifiedBy>Owner</cp:lastModifiedBy>
  <cp:revision>11</cp:revision>
  <dcterms:created xsi:type="dcterms:W3CDTF">2019-01-24T15:15:32Z</dcterms:created>
  <dcterms:modified xsi:type="dcterms:W3CDTF">2019-01-27T15:13:34Z</dcterms:modified>
</cp:coreProperties>
</file>